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6" r:id="rId5"/>
  </p:sldIdLst>
  <p:sldSz cx="12192000" cy="6858000"/>
  <p:notesSz cx="6858000" cy="9144000"/>
  <p:embeddedFontLst>
    <p:embeddedFont>
      <p:font typeface="P22 Mackinac" panose="02000000000000000000" charset="0"/>
      <p:bold r:id="rId6"/>
      <p:boldItalic r:id="rId7"/>
    </p:embeddedFont>
    <p:embeddedFont>
      <p:font typeface="Termina Black" panose="00000A00000000000000" charset="0"/>
      <p:bold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4734"/>
    <a:srgbClr val="D7ECC0"/>
    <a:srgbClr val="4D6730"/>
    <a:srgbClr val="9AC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1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3" Type="http://schemas.openxmlformats.org/officeDocument/2006/relationships/customXml" Target="../customXml/item3.xml"/><Relationship Id="rId7" Type="http://schemas.openxmlformats.org/officeDocument/2006/relationships/font" Target="fonts/font2.fntdata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FC147-331F-71A0-7896-DC33A340F6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479862-5573-BCFD-7BD7-9C5565AA86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A688AE-A635-D522-FD4A-92F9DC867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CAE7-DC9E-4D62-906A-9285CBEB4F6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928F7-2A4A-DF01-57E2-4784D5AE1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AF2D21-728F-CFF7-4904-F0A4E8D81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BF93-5877-4C3A-A7A4-D970A78E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2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9F95A-E9FB-2DD5-DE8B-7DB005E03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8FB24D-1D48-B6BE-BC15-2CFAAC22F2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A38C7-4318-3FD9-4511-A6921D62C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CAE7-DC9E-4D62-906A-9285CBEB4F6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877D7-5588-B5C7-FB05-409C7C576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BFC521-8E78-AAF2-DA38-5E395EEA7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BF93-5877-4C3A-A7A4-D970A78E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1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826377-A483-C256-3B2C-E5EB3553BD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F4FED4-3185-D591-1241-3D1A9C157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20A115-88E7-E213-6718-B02F4C0D1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CAE7-DC9E-4D62-906A-9285CBEB4F6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11D95-0DE6-9A53-013B-C30D86E59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005E5-637A-194B-56BC-5E1385044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BF93-5877-4C3A-A7A4-D970A78E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2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F9130-3E7F-FB28-62B9-0D57C8FE8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760C3-0B45-59F4-38B2-32A899A1B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5BD59-3E0D-C1D1-3149-DE6FAFFF2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CAE7-DC9E-4D62-906A-9285CBEB4F6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5172F-5D3F-772E-80CF-488EB51EC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F93FB-1E20-066E-F701-E4200895A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BF93-5877-4C3A-A7A4-D970A78E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67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D9482-9E68-9473-DE34-59D570D7F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125334-722A-7F3B-4F35-2AF71513FF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A3293-99D9-2CC8-CE58-2631CC245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CAE7-DC9E-4D62-906A-9285CBEB4F6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FDD1F-F3AB-C78D-D0F8-2F013A4D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443B7-ABAD-9995-C7C1-9BD55BE26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BF93-5877-4C3A-A7A4-D970A78E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670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BEC2B-0BD9-F7A2-274F-BCD1D42D5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C2ACC-4A20-5624-2D64-692271058D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AB2A96-29EC-17EC-0ABE-BD88AD2B0A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09A76D-7C14-5CB3-F8EB-0437A9C81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CAE7-DC9E-4D62-906A-9285CBEB4F6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36F7D4-11A0-C36F-7BA6-CD8C8F0EA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F05BA3-1D98-0D55-6E43-DAA8F4F2E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BF93-5877-4C3A-A7A4-D970A78E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96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6E8D0-10E1-E118-D896-E3C085302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597D82-AE4D-9814-54CC-AAB5168E24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A48013-D215-7308-1ADD-F9512AAC27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512C16-BA1B-F9A4-16F5-8AF95DBCEE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03D7C5-2EB4-6511-1136-897C8A5E7B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551928-250E-B96D-2B78-493EB3E72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CAE7-DC9E-4D62-906A-9285CBEB4F6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8F961E-8E57-4EF8-B44C-09ADD1F50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2B3226-29E0-F4CB-244F-C3494B6CE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BF93-5877-4C3A-A7A4-D970A78E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663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DAF9F-53A9-4FBB-BA55-5A652BBF1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1438D8-6E21-611D-5136-BD3D81DB6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CAE7-DC9E-4D62-906A-9285CBEB4F6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DA1943-29C7-CBD3-7B27-F3C476F9B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8A53E-36DC-3E39-38D5-8A88980EA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BF93-5877-4C3A-A7A4-D970A78E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24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C9C634-18A5-F76D-222A-3290F4AF2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CAE7-DC9E-4D62-906A-9285CBEB4F6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3524AD-3EAF-0050-3B53-AA580E89B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C1D22C-9F9A-A13F-BA2A-C58FE4EE8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BF93-5877-4C3A-A7A4-D970A78E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342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1C68E-B43E-B190-680E-33618753F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9F5C1-A368-F3F0-B92E-EC294E7C0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1FB348-6990-9B4E-0E8D-CEAEE906E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68620B-6539-73AD-4881-0EF70C44B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CAE7-DC9E-4D62-906A-9285CBEB4F6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61EC52-6646-D3A2-BCAE-7613FB4F3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538AE5-0662-A894-3E47-CB035F668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BF93-5877-4C3A-A7A4-D970A78E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06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ABA22-4C72-136E-DD75-92A0BAAA2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B22BA6-F775-46AD-93F1-DFD185F637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0EAFB8-7774-890A-44B1-6E01F82EFA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1716D0-398D-439A-3F7B-722152E0B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BCAE7-DC9E-4D62-906A-9285CBEB4F6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C069FC-46CE-2C3E-3DDE-7897F553C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667649-AC12-769D-A844-9F3C7B2A5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BF93-5877-4C3A-A7A4-D970A78E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620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564EC3-5A0E-C107-2630-2F837826E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E8D4FF-356A-4E8B-E136-5F7B24547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8E22D-88D3-7D5B-ECDF-9EB5567678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BCAE7-DC9E-4D62-906A-9285CBEB4F62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DB2A4-94AA-3061-574C-6364847868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08251-A3DE-9D9B-C1C2-87D008E275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CBF93-5877-4C3A-A7A4-D970A78E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21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E1DFBFC-E6F3-BACE-A190-A3F50FE2972D}"/>
              </a:ext>
            </a:extLst>
          </p:cNvPr>
          <p:cNvSpPr/>
          <p:nvPr/>
        </p:nvSpPr>
        <p:spPr>
          <a:xfrm>
            <a:off x="0" y="1"/>
            <a:ext cx="12192000" cy="889870"/>
          </a:xfrm>
          <a:prstGeom prst="rect">
            <a:avLst/>
          </a:prstGeom>
          <a:solidFill>
            <a:srgbClr val="15473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F1FE4B-D8D2-091E-9932-B1A3BACDD010}"/>
              </a:ext>
            </a:extLst>
          </p:cNvPr>
          <p:cNvSpPr txBox="1"/>
          <p:nvPr/>
        </p:nvSpPr>
        <p:spPr>
          <a:xfrm>
            <a:off x="1621971" y="90993"/>
            <a:ext cx="89480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spc="600" dirty="0">
                <a:solidFill>
                  <a:schemeClr val="bg1"/>
                </a:solidFill>
                <a:latin typeface="Termina Black" panose="00000A00000000000000" pitchFamily="50" charset="0"/>
              </a:rPr>
              <a:t>COMING SOON!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8CFAA3-074B-9215-62DD-2373C18BA999}"/>
              </a:ext>
            </a:extLst>
          </p:cNvPr>
          <p:cNvSpPr/>
          <p:nvPr/>
        </p:nvSpPr>
        <p:spPr>
          <a:xfrm>
            <a:off x="0" y="889871"/>
            <a:ext cx="6997959" cy="5968129"/>
          </a:xfrm>
          <a:prstGeom prst="rect">
            <a:avLst/>
          </a:prstGeom>
          <a:solidFill>
            <a:srgbClr val="D7EC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6F3B07-C3B4-D82F-2F31-D5F4F4CD78C6}"/>
              </a:ext>
            </a:extLst>
          </p:cNvPr>
          <p:cNvSpPr txBox="1"/>
          <p:nvPr/>
        </p:nvSpPr>
        <p:spPr>
          <a:xfrm>
            <a:off x="184023" y="1082351"/>
            <a:ext cx="65993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154734"/>
                </a:solidFill>
                <a:latin typeface="Termina Black" panose="00000A00000000000000" pitchFamily="50" charset="0"/>
              </a:rPr>
              <a:t>GOVERNING ESSENTIALS</a:t>
            </a:r>
          </a:p>
          <a:p>
            <a:r>
              <a:rPr lang="en-US" spc="300" dirty="0">
                <a:solidFill>
                  <a:srgbClr val="4D6730"/>
                </a:solidFill>
                <a:latin typeface="Termina Black" panose="00000A00000000000000" pitchFamily="50" charset="0"/>
              </a:rPr>
              <a:t>FOR LOCAL ELECTED OFFICIALS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C67E9C-4763-5E71-14CF-B23BB2D9DF2B}"/>
              </a:ext>
            </a:extLst>
          </p:cNvPr>
          <p:cNvSpPr txBox="1"/>
          <p:nvPr/>
        </p:nvSpPr>
        <p:spPr>
          <a:xfrm>
            <a:off x="209165" y="2048418"/>
            <a:ext cx="67797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P22 Mackinac" panose="02000000000000000000" pitchFamily="50" charset="0"/>
              </a:rPr>
              <a:t>An introductory course promoting high-level understanding of topics essential to effective service at the municipal, township, and county level. </a:t>
            </a:r>
            <a:br>
              <a:rPr lang="en-US" sz="2000" dirty="0">
                <a:latin typeface="P22 Mackinac" panose="02000000000000000000" pitchFamily="50" charset="0"/>
              </a:rPr>
            </a:br>
            <a:r>
              <a:rPr lang="en-US" sz="2000" dirty="0">
                <a:latin typeface="P22 Mackinac" panose="02000000000000000000" pitchFamily="50" charset="0"/>
              </a:rPr>
              <a:t>Topics include: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latin typeface="P22 Mackinac" panose="02000000000000000000" pitchFamily="50" charset="0"/>
              </a:rPr>
              <a:t>Governance and Ethics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latin typeface="P22 Mackinac" panose="02000000000000000000" pitchFamily="50" charset="0"/>
              </a:rPr>
              <a:t>Economic Development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latin typeface="P22 Mackinac" panose="02000000000000000000" pitchFamily="50" charset="0"/>
              </a:rPr>
              <a:t>Infrastructure Planning and Community Development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latin typeface="P22 Mackinac" panose="02000000000000000000" pitchFamily="50" charset="0"/>
              </a:rPr>
              <a:t>Finance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latin typeface="P22 Mackinac" panose="02000000000000000000" pitchFamily="50" charset="0"/>
              </a:rPr>
              <a:t>Safety and Communications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latin typeface="P22 Mackinac" panose="02000000000000000000" pitchFamily="50" charset="0"/>
              </a:rPr>
              <a:t>PLUS a Field Trip!</a:t>
            </a:r>
          </a:p>
          <a:p>
            <a:endParaRPr lang="en-US" sz="2000" dirty="0">
              <a:latin typeface="P22 Mackinac" panose="02000000000000000000" pitchFamily="50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B148B75-32ED-0AA9-1403-44DE3ABC33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060" y="6341231"/>
            <a:ext cx="4572000" cy="47588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ACF297D-4B4A-8753-04B1-59FBBC1A6B7A}"/>
              </a:ext>
            </a:extLst>
          </p:cNvPr>
          <p:cNvSpPr txBox="1"/>
          <p:nvPr/>
        </p:nvSpPr>
        <p:spPr>
          <a:xfrm>
            <a:off x="7119257" y="1082351"/>
            <a:ext cx="4755502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54734"/>
                </a:solidFill>
                <a:latin typeface="Termina Black" panose="00000A00000000000000" pitchFamily="50" charset="0"/>
              </a:rPr>
              <a:t>Program begins Friday, </a:t>
            </a:r>
            <a:br>
              <a:rPr lang="en-US" dirty="0">
                <a:solidFill>
                  <a:srgbClr val="154734"/>
                </a:solidFill>
                <a:latin typeface="Termina Black" panose="00000A00000000000000" pitchFamily="50" charset="0"/>
              </a:rPr>
            </a:br>
            <a:r>
              <a:rPr lang="en-US" dirty="0">
                <a:solidFill>
                  <a:srgbClr val="154734"/>
                </a:solidFill>
                <a:latin typeface="Termina Black" panose="00000A00000000000000" pitchFamily="50" charset="0"/>
              </a:rPr>
              <a:t>February 28, 2025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>
                <a:latin typeface="P22 Mackinac" panose="02000000000000000000" pitchFamily="50" charset="0"/>
              </a:rPr>
              <a:t>Three half-day, virtual workshops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>
                <a:latin typeface="P22 Mackinac" panose="02000000000000000000" pitchFamily="50" charset="0"/>
              </a:rPr>
              <a:t>Two full-day, in-person workshops held in Central Ohio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>
                <a:latin typeface="P22 Mackinac" panose="02000000000000000000" pitchFamily="50" charset="0"/>
              </a:rPr>
              <a:t>One economic development field trip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DF5433-5C7A-5B0F-FB2A-A81F3D04C0A4}"/>
              </a:ext>
            </a:extLst>
          </p:cNvPr>
          <p:cNvSpPr/>
          <p:nvPr/>
        </p:nvSpPr>
        <p:spPr>
          <a:xfrm>
            <a:off x="6997959" y="3158502"/>
            <a:ext cx="5194041" cy="1398090"/>
          </a:xfrm>
          <a:prstGeom prst="rect">
            <a:avLst/>
          </a:prstGeom>
          <a:solidFill>
            <a:srgbClr val="D7EC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C9AC90E-A9FF-1898-A741-54A13085AC25}"/>
              </a:ext>
            </a:extLst>
          </p:cNvPr>
          <p:cNvSpPr txBox="1"/>
          <p:nvPr/>
        </p:nvSpPr>
        <p:spPr>
          <a:xfrm>
            <a:off x="7177572" y="3515944"/>
            <a:ext cx="4749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Registration begins January 2025.</a:t>
            </a:r>
          </a:p>
          <a:p>
            <a:r>
              <a:rPr lang="en-US" sz="2400" b="1" dirty="0"/>
              <a:t>Class size is limited.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293C66E-5014-E4A7-2F3C-65DFD16871BC}"/>
              </a:ext>
            </a:extLst>
          </p:cNvPr>
          <p:cNvSpPr txBox="1"/>
          <p:nvPr/>
        </p:nvSpPr>
        <p:spPr>
          <a:xfrm>
            <a:off x="7177572" y="4631243"/>
            <a:ext cx="3816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54734"/>
                </a:solidFill>
                <a:latin typeface="Termina Black" panose="00000A00000000000000" pitchFamily="50" charset="0"/>
              </a:rPr>
              <a:t>For more information:</a:t>
            </a:r>
          </a:p>
        </p:txBody>
      </p:sp>
      <p:pic>
        <p:nvPicPr>
          <p:cNvPr id="16" name="Picture 15" descr="A qr code with a letter b&#10;&#10;Description automatically generated">
            <a:extLst>
              <a:ext uri="{FF2B5EF4-FFF2-40B4-BE49-F238E27FC236}">
                <a16:creationId xmlns:a16="http://schemas.microsoft.com/office/drawing/2014/main" id="{C2091A5F-51D8-C804-B987-5CE812CE84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699" y="4925924"/>
            <a:ext cx="1446245" cy="144624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5080CE1-7580-2535-2CA5-2C0268066074}"/>
              </a:ext>
            </a:extLst>
          </p:cNvPr>
          <p:cNvSpPr txBox="1"/>
          <p:nvPr/>
        </p:nvSpPr>
        <p:spPr>
          <a:xfrm>
            <a:off x="9085683" y="5456385"/>
            <a:ext cx="25215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https://bit.ly/3PM5lLj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880E354-8DE9-8C36-9CF0-CEEB96AE43C0}"/>
              </a:ext>
            </a:extLst>
          </p:cNvPr>
          <p:cNvSpPr txBox="1"/>
          <p:nvPr/>
        </p:nvSpPr>
        <p:spPr>
          <a:xfrm>
            <a:off x="7119257" y="6386956"/>
            <a:ext cx="4755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54734"/>
                </a:solidFill>
                <a:latin typeface="Termina Black" panose="00000A00000000000000" pitchFamily="50" charset="0"/>
              </a:rPr>
              <a:t>Questions? </a:t>
            </a:r>
            <a:r>
              <a:rPr lang="en-US" dirty="0">
                <a:solidFill>
                  <a:srgbClr val="154734"/>
                </a:solidFill>
                <a:latin typeface="P22 Mackinac" panose="02000000000000000000" pitchFamily="50" charset="0"/>
              </a:rPr>
              <a:t>GVAcademy@ohio.edu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77FB64A-F5CF-8DC3-4F8A-5E15070A8B87}"/>
              </a:ext>
            </a:extLst>
          </p:cNvPr>
          <p:cNvSpPr txBox="1"/>
          <p:nvPr/>
        </p:nvSpPr>
        <p:spPr>
          <a:xfrm>
            <a:off x="931762" y="6033615"/>
            <a:ext cx="216029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Brought to you by</a:t>
            </a:r>
          </a:p>
        </p:txBody>
      </p:sp>
    </p:spTree>
    <p:extLst>
      <p:ext uri="{BB962C8B-B14F-4D97-AF65-F5344CB8AC3E}">
        <p14:creationId xmlns:p14="http://schemas.microsoft.com/office/powerpoint/2010/main" val="1200752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CF1480C07D654882CF00BBE13B05D9" ma:contentTypeVersion="18" ma:contentTypeDescription="Create a new document." ma:contentTypeScope="" ma:versionID="931bd94e0e02f8f4ae3cc6abb6111707">
  <xsd:schema xmlns:xsd="http://www.w3.org/2001/XMLSchema" xmlns:xs="http://www.w3.org/2001/XMLSchema" xmlns:p="http://schemas.microsoft.com/office/2006/metadata/properties" xmlns:ns2="7ff1dfd2-8a2f-40bc-9f16-019acb50c2d8" xmlns:ns3="142f69f8-7054-49c9-9f21-52086db5beb7" targetNamespace="http://schemas.microsoft.com/office/2006/metadata/properties" ma:root="true" ma:fieldsID="6bfb3e55b13197b59ef57b9e1df24ac5" ns2:_="" ns3:_="">
    <xsd:import namespace="7ff1dfd2-8a2f-40bc-9f16-019acb50c2d8"/>
    <xsd:import namespace="142f69f8-7054-49c9-9f21-52086db5be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1dfd2-8a2f-40bc-9f16-019acb50c2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441a5e-8925-41ae-9654-e36904a9a65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2f69f8-7054-49c9-9f21-52086db5beb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e227e8d-54bd-4c7f-92bc-253dae8b9211}" ma:internalName="TaxCatchAll" ma:showField="CatchAllData" ma:web="142f69f8-7054-49c9-9f21-52086db5beb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2f69f8-7054-49c9-9f21-52086db5beb7" xsi:nil="true"/>
    <lcf76f155ced4ddcb4097134ff3c332f xmlns="7ff1dfd2-8a2f-40bc-9f16-019acb50c2d8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180EB5-F8DE-4DE2-9CA3-1AF8F89F8C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f1dfd2-8a2f-40bc-9f16-019acb50c2d8"/>
    <ds:schemaRef ds:uri="142f69f8-7054-49c9-9f21-52086db5be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A2C2C70-729A-46E1-8086-5DFD34472E2E}">
  <ds:schemaRefs>
    <ds:schemaRef ds:uri="http://schemas.microsoft.com/office/2006/metadata/properties"/>
    <ds:schemaRef ds:uri="http://schemas.microsoft.com/office/infopath/2007/PartnerControls"/>
    <ds:schemaRef ds:uri="142f69f8-7054-49c9-9f21-52086db5beb7"/>
    <ds:schemaRef ds:uri="7ff1dfd2-8a2f-40bc-9f16-019acb50c2d8"/>
  </ds:schemaRefs>
</ds:datastoreItem>
</file>

<file path=customXml/itemProps3.xml><?xml version="1.0" encoding="utf-8"?>
<ds:datastoreItem xmlns:ds="http://schemas.openxmlformats.org/officeDocument/2006/customXml" ds:itemID="{E6DC241F-4BE2-4397-B885-2181BEA6095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114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Wingdings</vt:lpstr>
      <vt:lpstr>Calibri Light</vt:lpstr>
      <vt:lpstr>P22 Mackinac</vt:lpstr>
      <vt:lpstr>Termina Black</vt:lpstr>
      <vt:lpstr>Calibri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Clifford, Deanna</dc:creator>
  <cp:lastModifiedBy>Eileen Leuby</cp:lastModifiedBy>
  <cp:revision>5</cp:revision>
  <dcterms:created xsi:type="dcterms:W3CDTF">2023-09-21T18:41:34Z</dcterms:created>
  <dcterms:modified xsi:type="dcterms:W3CDTF">2024-12-09T19:08:41Z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0x010100D2CF1480C07D654882CF00BBE13B05D9</vt:lpwstr>
  </property>
  <property fmtid="{D5CDD505-2E9C-101B-9397-08002B2CF9AE}" pid="3" name="MediaServiceImageTags">
    <vt:lpwstr/>
  </property>
</Properties>
</file>